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7" r:id="rId4"/>
    <p:sldId id="273" r:id="rId5"/>
    <p:sldId id="265" r:id="rId6"/>
    <p:sldId id="271" r:id="rId7"/>
    <p:sldId id="258" r:id="rId8"/>
    <p:sldId id="259" r:id="rId9"/>
    <p:sldId id="260" r:id="rId10"/>
    <p:sldId id="261" r:id="rId11"/>
    <p:sldId id="262" r:id="rId12"/>
    <p:sldId id="266" r:id="rId13"/>
    <p:sldId id="263" r:id="rId14"/>
    <p:sldId id="264" r:id="rId15"/>
    <p:sldId id="274" r:id="rId16"/>
    <p:sldId id="275" r:id="rId17"/>
    <p:sldId id="276" r:id="rId18"/>
    <p:sldId id="278" r:id="rId19"/>
    <p:sldId id="279" r:id="rId20"/>
    <p:sldId id="282" r:id="rId21"/>
    <p:sldId id="280" r:id="rId22"/>
    <p:sldId id="281" r:id="rId23"/>
    <p:sldId id="283" r:id="rId24"/>
    <p:sldId id="284" r:id="rId25"/>
    <p:sldId id="31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1" r:id="rId44"/>
    <p:sldId id="305" r:id="rId45"/>
    <p:sldId id="304" r:id="rId46"/>
    <p:sldId id="307" r:id="rId47"/>
    <p:sldId id="306" r:id="rId48"/>
    <p:sldId id="308" r:id="rId49"/>
    <p:sldId id="309" r:id="rId50"/>
    <p:sldId id="310" r:id="rId51"/>
    <p:sldId id="311" r:id="rId52"/>
    <p:sldId id="312" r:id="rId53"/>
    <p:sldId id="31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90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5803"/>
            <a:ext cx="7772400" cy="4965142"/>
          </a:xfrm>
        </p:spPr>
        <p:txBody>
          <a:bodyPr>
            <a:normAutofit/>
          </a:bodyPr>
          <a:lstStyle/>
          <a:p>
            <a:pPr algn="l"/>
            <a:r>
              <a:rPr lang="en-US" sz="3600" b="1" smtClean="0"/>
              <a:t>14/15 EKİM 2021</a:t>
            </a:r>
            <a:br>
              <a:rPr lang="en-US" sz="3600" b="1" smtClean="0"/>
            </a:br>
            <a:r>
              <a:rPr lang="en-US" sz="3600" b="1" smtClean="0"/>
              <a:t>HACETTEPE </a:t>
            </a:r>
            <a:r>
              <a:rPr lang="en-US" sz="3600" b="1" dirty="0"/>
              <a:t>ÜNİVERSİTESİ 2021 GÜZ DÖNEMİ SEÇ 493 “ANADOLU’DA HELLENİSTİK DÖNEM MİMARLIĞI” </a:t>
            </a:r>
            <a:br>
              <a:rPr lang="en-US" sz="3600" b="1" dirty="0"/>
            </a:br>
            <a:r>
              <a:rPr lang="en-US" sz="3600" b="1" dirty="0" smtClean="0"/>
              <a:t>DERS 2A. BRONZ/TUNÇ ÇAĞI’NDA GİRİT MİMARİSİ VE SANATI M.Ö. 3000-1100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33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Gournia</a:t>
            </a:r>
            <a:r>
              <a:rPr lang="en-US" sz="2800" dirty="0" smtClean="0"/>
              <a:t> </a:t>
            </a:r>
            <a:r>
              <a:rPr lang="en-US" sz="2800" dirty="0" err="1" smtClean="0"/>
              <a:t>Saray</a:t>
            </a:r>
            <a:r>
              <a:rPr lang="en-US" sz="2800" dirty="0" smtClean="0"/>
              <a:t> </a:t>
            </a:r>
            <a:r>
              <a:rPr lang="en-US" sz="2800" dirty="0" err="1" smtClean="0"/>
              <a:t>Yapısı</a:t>
            </a:r>
            <a:r>
              <a:rPr lang="en-US" sz="2800" dirty="0" smtClean="0"/>
              <a:t> </a:t>
            </a:r>
            <a:r>
              <a:rPr lang="en-US" sz="2800" dirty="0" err="1" smtClean="0"/>
              <a:t>Kalıntıları</a:t>
            </a:r>
            <a:endParaRPr lang="en-US" sz="2800" dirty="0"/>
          </a:p>
        </p:txBody>
      </p:sp>
      <p:pic>
        <p:nvPicPr>
          <p:cNvPr id="4" name="Picture 3" descr="gournia024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171" y="1417638"/>
            <a:ext cx="6656022" cy="50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7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11167" y="164955"/>
            <a:ext cx="4601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Gournia</a:t>
            </a:r>
            <a:r>
              <a:rPr lang="en-US" sz="2800" dirty="0" smtClean="0"/>
              <a:t> </a:t>
            </a:r>
            <a:r>
              <a:rPr lang="en-US" sz="2800" dirty="0" err="1" smtClean="0"/>
              <a:t>Saray</a:t>
            </a:r>
            <a:r>
              <a:rPr lang="en-US" sz="2800" dirty="0" smtClean="0"/>
              <a:t> </a:t>
            </a:r>
            <a:r>
              <a:rPr lang="en-US" sz="2800" dirty="0" err="1" smtClean="0"/>
              <a:t>Planı</a:t>
            </a:r>
            <a:r>
              <a:rPr lang="en-US" sz="2800" dirty="0" smtClean="0"/>
              <a:t>, </a:t>
            </a:r>
            <a:r>
              <a:rPr lang="en-US" sz="2800" dirty="0" err="1" smtClean="0"/>
              <a:t>kült</a:t>
            </a:r>
            <a:r>
              <a:rPr lang="en-US" sz="2800" dirty="0" smtClean="0"/>
              <a:t> </a:t>
            </a:r>
            <a:r>
              <a:rPr lang="en-US" sz="2800" dirty="0" err="1" smtClean="0"/>
              <a:t>alanı</a:t>
            </a:r>
            <a:r>
              <a:rPr lang="en-US" sz="2800" dirty="0" smtClean="0"/>
              <a:t>, </a:t>
            </a:r>
            <a:r>
              <a:rPr lang="en-US" sz="2800" dirty="0" err="1" smtClean="0"/>
              <a:t>saray</a:t>
            </a:r>
            <a:r>
              <a:rPr lang="en-US" sz="2800" dirty="0" smtClean="0"/>
              <a:t> </a:t>
            </a:r>
            <a:r>
              <a:rPr lang="en-US" sz="2800" dirty="0" err="1" smtClean="0"/>
              <a:t>yapısı</a:t>
            </a:r>
            <a:r>
              <a:rPr lang="en-US" sz="2800" dirty="0" smtClean="0"/>
              <a:t>, </a:t>
            </a:r>
            <a:r>
              <a:rPr lang="en-US" sz="2800" dirty="0" err="1" smtClean="0"/>
              <a:t>avlu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426"/>
          <a:stretch/>
        </p:blipFill>
        <p:spPr>
          <a:xfrm>
            <a:off x="2853505" y="1673166"/>
            <a:ext cx="3925632" cy="489447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007620" y="1119062"/>
            <a:ext cx="1353429" cy="3643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060287" y="534769"/>
            <a:ext cx="1888117" cy="27072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45102" y="969270"/>
            <a:ext cx="317471" cy="4779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Malia</a:t>
            </a:r>
            <a:r>
              <a:rPr lang="en-US" sz="2000" dirty="0" smtClean="0"/>
              <a:t> </a:t>
            </a:r>
            <a:r>
              <a:rPr lang="en-US" sz="2000" dirty="0" err="1" smtClean="0"/>
              <a:t>Ev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, </a:t>
            </a:r>
            <a:r>
              <a:rPr lang="en-US" sz="2000" dirty="0" err="1" smtClean="0"/>
              <a:t>giriş</a:t>
            </a:r>
            <a:r>
              <a:rPr lang="en-US" sz="2000" dirty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açık</a:t>
            </a:r>
            <a:r>
              <a:rPr lang="en-US" sz="2000" dirty="0" smtClean="0"/>
              <a:t>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ana</a:t>
            </a:r>
            <a:r>
              <a:rPr lang="en-US" sz="2000" dirty="0" smtClean="0"/>
              <a:t> </a:t>
            </a:r>
            <a:r>
              <a:rPr lang="en-US" sz="2000" dirty="0" err="1" smtClean="0"/>
              <a:t>yaşam</a:t>
            </a:r>
            <a:r>
              <a:rPr lang="en-US" sz="2000" dirty="0" smtClean="0"/>
              <a:t> </a:t>
            </a:r>
            <a:r>
              <a:rPr lang="en-US" sz="2000" dirty="0" err="1" smtClean="0"/>
              <a:t>odası</a:t>
            </a:r>
            <a:r>
              <a:rPr lang="en-US" sz="2000" dirty="0" smtClean="0"/>
              <a:t>, </a:t>
            </a:r>
            <a:r>
              <a:rPr lang="en-US" sz="2000" dirty="0" err="1" smtClean="0"/>
              <a:t>pencere</a:t>
            </a:r>
            <a:r>
              <a:rPr lang="en-US" sz="2000" dirty="0" smtClean="0"/>
              <a:t>, </a:t>
            </a:r>
            <a:r>
              <a:rPr lang="en-US" sz="2000" dirty="0" err="1" smtClean="0"/>
              <a:t>ışık</a:t>
            </a:r>
            <a:r>
              <a:rPr lang="en-US" sz="2000" dirty="0" smtClean="0"/>
              <a:t> </a:t>
            </a:r>
            <a:r>
              <a:rPr lang="en-US" sz="2000" dirty="0" err="1" smtClean="0"/>
              <a:t>bacası</a:t>
            </a:r>
            <a:r>
              <a:rPr lang="en-US" sz="2000" dirty="0" smtClean="0"/>
              <a:t>, </a:t>
            </a:r>
            <a:r>
              <a:rPr lang="en-US" sz="2000" dirty="0" err="1" smtClean="0"/>
              <a:t>kadınların</a:t>
            </a:r>
            <a:r>
              <a:rPr lang="en-US" sz="2000" dirty="0" smtClean="0"/>
              <a:t> </a:t>
            </a:r>
            <a:r>
              <a:rPr lang="en-US" sz="2000" dirty="0" err="1" smtClean="0"/>
              <a:t>bölümü</a:t>
            </a:r>
            <a:r>
              <a:rPr lang="en-US" sz="2000" dirty="0" smtClean="0"/>
              <a:t>, </a:t>
            </a:r>
            <a:r>
              <a:rPr lang="en-US" sz="2000" dirty="0" err="1" smtClean="0"/>
              <a:t>Girit</a:t>
            </a:r>
            <a:r>
              <a:rPr lang="en-US" sz="2000" dirty="0" smtClean="0"/>
              <a:t> </a:t>
            </a:r>
            <a:r>
              <a:rPr lang="en-US" sz="2000" dirty="0" err="1" smtClean="0"/>
              <a:t>Adası</a:t>
            </a:r>
            <a:r>
              <a:rPr lang="en-US" sz="2000" dirty="0" smtClean="0"/>
              <a:t>, </a:t>
            </a:r>
            <a:r>
              <a:rPr lang="en-US" sz="2000" dirty="0" err="1" smtClean="0"/>
              <a:t>Malia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image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65" y="1871693"/>
            <a:ext cx="5542264" cy="4244732"/>
          </a:xfrm>
          <a:prstGeom prst="rect">
            <a:avLst/>
          </a:prstGeom>
        </p:spPr>
      </p:pic>
      <p:pic>
        <p:nvPicPr>
          <p:cNvPr id="7" name="Picture 6" descr="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7" y="1871693"/>
            <a:ext cx="3105480" cy="186328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3174710" y="818866"/>
            <a:ext cx="1353429" cy="2055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907366" y="818866"/>
            <a:ext cx="2172170" cy="22393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406096" y="818866"/>
            <a:ext cx="4010160" cy="1470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320011" y="818866"/>
            <a:ext cx="6182330" cy="33255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726107" y="1119673"/>
            <a:ext cx="1" cy="3709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199039" y="1119673"/>
            <a:ext cx="1904826" cy="1320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ylisos004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60" y="3818798"/>
            <a:ext cx="3385965" cy="2544311"/>
          </a:xfrm>
          <a:prstGeom prst="rect">
            <a:avLst/>
          </a:prstGeom>
        </p:spPr>
      </p:pic>
      <p:pic>
        <p:nvPicPr>
          <p:cNvPr id="8" name="Picture 7" descr="mh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6" y="1471172"/>
            <a:ext cx="2231063" cy="2098178"/>
          </a:xfrm>
          <a:prstGeom prst="rect">
            <a:avLst/>
          </a:prstGeom>
        </p:spPr>
      </p:pic>
      <p:pic>
        <p:nvPicPr>
          <p:cNvPr id="10" name="Picture 9" descr="3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515" y="1471173"/>
            <a:ext cx="5207210" cy="312432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550" y="127000"/>
            <a:ext cx="8229600" cy="1076325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Tylissos</a:t>
            </a:r>
            <a:r>
              <a:rPr lang="en-US" sz="2800" dirty="0" smtClean="0"/>
              <a:t>, </a:t>
            </a:r>
            <a:r>
              <a:rPr lang="en-US" sz="2800" dirty="0" err="1" smtClean="0"/>
              <a:t>ev</a:t>
            </a:r>
            <a:r>
              <a:rPr lang="en-US" sz="2800" dirty="0" smtClean="0"/>
              <a:t> </a:t>
            </a:r>
            <a:r>
              <a:rPr lang="en-US" sz="2800" dirty="0" err="1" smtClean="0"/>
              <a:t>modeli</a:t>
            </a:r>
            <a:r>
              <a:rPr lang="en-US" sz="2800" dirty="0" smtClean="0"/>
              <a:t>, </a:t>
            </a:r>
            <a:r>
              <a:rPr lang="en-US" sz="2800" dirty="0" err="1" smtClean="0"/>
              <a:t>Girit</a:t>
            </a:r>
            <a:r>
              <a:rPr lang="en-US" sz="2800" dirty="0" smtClean="0"/>
              <a:t> </a:t>
            </a:r>
            <a:r>
              <a:rPr lang="en-US" sz="2800" dirty="0" err="1" smtClean="0"/>
              <a:t>Adası</a:t>
            </a:r>
            <a:r>
              <a:rPr lang="en-US" sz="2800" dirty="0"/>
              <a:t> </a:t>
            </a:r>
            <a:r>
              <a:rPr lang="en-US" sz="2800" dirty="0" err="1" smtClean="0"/>
              <a:t>Tylissos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801" y="802154"/>
            <a:ext cx="0" cy="1520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9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693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79780" y="2222590"/>
            <a:ext cx="5057254" cy="3792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8937" y="381684"/>
            <a:ext cx="6885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Tylissos</a:t>
            </a:r>
            <a:r>
              <a:rPr lang="en-US" sz="2000" dirty="0" smtClean="0"/>
              <a:t> </a:t>
            </a:r>
            <a:r>
              <a:rPr lang="en-US" sz="2000" dirty="0" err="1" smtClean="0"/>
              <a:t>Ev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 , </a:t>
            </a:r>
            <a:r>
              <a:rPr lang="en-US" sz="2000" dirty="0" err="1"/>
              <a:t>aydınlık</a:t>
            </a:r>
            <a:r>
              <a:rPr lang="en-US" sz="2000" dirty="0"/>
              <a:t> </a:t>
            </a:r>
            <a:r>
              <a:rPr lang="en-US" sz="2000" dirty="0" err="1" smtClean="0"/>
              <a:t>bacası</a:t>
            </a:r>
            <a:r>
              <a:rPr lang="en-US" sz="2000" dirty="0" smtClean="0"/>
              <a:t> </a:t>
            </a:r>
            <a:r>
              <a:rPr lang="en-US" sz="2000" dirty="0" err="1" smtClean="0"/>
              <a:t>ana</a:t>
            </a:r>
            <a:r>
              <a:rPr lang="en-US" sz="2000" dirty="0" smtClean="0"/>
              <a:t> </a:t>
            </a:r>
            <a:r>
              <a:rPr lang="en-US" sz="2000" dirty="0" err="1" smtClean="0"/>
              <a:t>yaşam</a:t>
            </a:r>
            <a:r>
              <a:rPr lang="en-US" sz="2000" dirty="0" smtClean="0"/>
              <a:t> </a:t>
            </a:r>
            <a:r>
              <a:rPr lang="en-US" sz="2000" dirty="0" err="1" smtClean="0"/>
              <a:t>odası</a:t>
            </a:r>
            <a:r>
              <a:rPr lang="en-US" sz="2000" dirty="0" smtClean="0"/>
              <a:t>, </a:t>
            </a:r>
            <a:r>
              <a:rPr lang="en-US" sz="2000" dirty="0" err="1" smtClean="0"/>
              <a:t>arınma</a:t>
            </a:r>
            <a:r>
              <a:rPr lang="en-US" sz="2000" dirty="0" smtClean="0"/>
              <a:t> </a:t>
            </a:r>
            <a:r>
              <a:rPr lang="en-US" sz="2000" dirty="0" err="1" smtClean="0"/>
              <a:t>mekanı</a:t>
            </a:r>
            <a:r>
              <a:rPr lang="en-US" sz="2000" dirty="0" smtClean="0"/>
              <a:t>, </a:t>
            </a:r>
            <a:r>
              <a:rPr lang="en-US" sz="2000" dirty="0" err="1" smtClean="0"/>
              <a:t>erkeklere</a:t>
            </a:r>
            <a:r>
              <a:rPr lang="en-US" sz="2000" dirty="0" smtClean="0"/>
              <a:t> </a:t>
            </a:r>
            <a:r>
              <a:rPr lang="en-US" sz="2000" dirty="0" err="1" smtClean="0"/>
              <a:t>ayrılmış</a:t>
            </a:r>
            <a:r>
              <a:rPr lang="en-US" sz="2000" dirty="0" smtClean="0"/>
              <a:t> </a:t>
            </a:r>
            <a:r>
              <a:rPr lang="en-US" sz="2000" dirty="0" err="1" smtClean="0"/>
              <a:t>odalar</a:t>
            </a:r>
            <a:r>
              <a:rPr lang="en-US" sz="2000" dirty="0" smtClean="0"/>
              <a:t>, </a:t>
            </a:r>
            <a:r>
              <a:rPr lang="en-US" sz="2000" dirty="0" err="1" smtClean="0"/>
              <a:t>kadınlara</a:t>
            </a:r>
            <a:r>
              <a:rPr lang="en-US" sz="2000" dirty="0" smtClean="0"/>
              <a:t> </a:t>
            </a:r>
            <a:r>
              <a:rPr lang="en-US" sz="2000" dirty="0" err="1" smtClean="0"/>
              <a:t>ayrılmış</a:t>
            </a:r>
            <a:r>
              <a:rPr lang="en-US" sz="2000" dirty="0" smtClean="0"/>
              <a:t> </a:t>
            </a:r>
            <a:r>
              <a:rPr lang="en-US" sz="2000" dirty="0" err="1" smtClean="0"/>
              <a:t>odalar</a:t>
            </a:r>
            <a:r>
              <a:rPr lang="en-US" sz="2000" dirty="0" smtClean="0"/>
              <a:t>, </a:t>
            </a:r>
            <a:r>
              <a:rPr lang="en-US" sz="2000" dirty="0" err="1" smtClean="0"/>
              <a:t>merdivenle</a:t>
            </a:r>
            <a:r>
              <a:rPr lang="en-US" sz="2400" dirty="0" err="1" smtClean="0"/>
              <a:t>r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09906" y="668462"/>
            <a:ext cx="2623313" cy="4879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97261" y="668462"/>
            <a:ext cx="1904826" cy="4879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084616" y="668462"/>
            <a:ext cx="317471" cy="44118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30171" y="1019404"/>
            <a:ext cx="1136212" cy="52808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107874" y="1019404"/>
            <a:ext cx="4578266" cy="49299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54699" y="1275075"/>
            <a:ext cx="4244086" cy="4841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0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Girit</a:t>
            </a:r>
            <a:r>
              <a:rPr lang="en-US" sz="2400" dirty="0" smtClean="0"/>
              <a:t> </a:t>
            </a:r>
            <a:r>
              <a:rPr lang="en-US" sz="2400" dirty="0" err="1" smtClean="0"/>
              <a:t>Sarayları</a:t>
            </a:r>
            <a:r>
              <a:rPr lang="en-US" sz="2400" dirty="0" smtClean="0"/>
              <a:t>, Knossos, </a:t>
            </a:r>
            <a:r>
              <a:rPr lang="en-US" sz="2400" dirty="0" err="1" smtClean="0"/>
              <a:t>Phaistos</a:t>
            </a:r>
            <a:r>
              <a:rPr lang="en-US" sz="2400" dirty="0" smtClean="0"/>
              <a:t>, </a:t>
            </a:r>
            <a:r>
              <a:rPr lang="en-US" sz="2400" dirty="0" err="1" smtClean="0"/>
              <a:t>Malia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01" y="1222016"/>
            <a:ext cx="5196499" cy="3120498"/>
          </a:xfrm>
          <a:prstGeom prst="rect">
            <a:avLst/>
          </a:prstGeom>
        </p:spPr>
      </p:pic>
      <p:pic>
        <p:nvPicPr>
          <p:cNvPr id="5" name="Picture 4" descr="knossos_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42" y="2590288"/>
            <a:ext cx="4715858" cy="1270079"/>
          </a:xfrm>
          <a:prstGeom prst="rect">
            <a:avLst/>
          </a:prstGeom>
        </p:spPr>
      </p:pic>
      <p:pic>
        <p:nvPicPr>
          <p:cNvPr id="6" name="Picture 5" descr="phaistos_t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410"/>
            <a:ext cx="4461303" cy="1817955"/>
          </a:xfrm>
          <a:prstGeom prst="rect">
            <a:avLst/>
          </a:prstGeom>
        </p:spPr>
      </p:pic>
      <p:pic>
        <p:nvPicPr>
          <p:cNvPr id="7" name="Picture 6" descr="mallia003to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74" y="4600509"/>
            <a:ext cx="4193959" cy="177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323" y="412775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Knossos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9249" y="6373365"/>
            <a:ext cx="180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Phaistos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3335" y="6373365"/>
            <a:ext cx="13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Mallia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3727" y="969270"/>
            <a:ext cx="918995" cy="1219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47896" y="969270"/>
            <a:ext cx="568106" cy="173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61303" y="969270"/>
            <a:ext cx="2272424" cy="1219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 </a:t>
            </a:r>
            <a:r>
              <a:rPr lang="en-US" sz="2400" dirty="0" err="1" smtClean="0"/>
              <a:t>Merkez</a:t>
            </a:r>
            <a:r>
              <a:rPr lang="en-US" sz="2400" dirty="0" smtClean="0"/>
              <a:t> </a:t>
            </a:r>
            <a:r>
              <a:rPr lang="en-US" sz="2400" dirty="0" err="1" smtClean="0"/>
              <a:t>Avlu</a:t>
            </a:r>
            <a:endParaRPr lang="en-US" sz="2400" dirty="0"/>
          </a:p>
        </p:txBody>
      </p:sp>
      <p:pic>
        <p:nvPicPr>
          <p:cNvPr id="4" name="Content Placeholder 3" descr="imgr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 b="13289"/>
          <a:stretch>
            <a:fillRect/>
          </a:stretch>
        </p:blipFill>
        <p:spPr>
          <a:xfrm>
            <a:off x="0" y="1721289"/>
            <a:ext cx="5061907" cy="2783854"/>
          </a:xfrm>
        </p:spPr>
      </p:pic>
      <p:pic>
        <p:nvPicPr>
          <p:cNvPr id="5" name="Picture 4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39" y="2644676"/>
            <a:ext cx="4605262" cy="42133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30679" y="985981"/>
            <a:ext cx="1453683" cy="3910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654191" y="985981"/>
            <a:ext cx="3876488" cy="284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21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Phaistos</a:t>
            </a:r>
            <a:r>
              <a:rPr lang="en-US" sz="2800" dirty="0" smtClean="0"/>
              <a:t>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</a:t>
            </a:r>
            <a:r>
              <a:rPr lang="en-US" sz="2800" dirty="0" err="1" smtClean="0"/>
              <a:t>Merkez</a:t>
            </a:r>
            <a:r>
              <a:rPr lang="en-US" sz="2800" dirty="0" smtClean="0"/>
              <a:t> </a:t>
            </a:r>
            <a:r>
              <a:rPr lang="en-US" sz="2800" dirty="0" err="1" smtClean="0"/>
              <a:t>Avlu</a:t>
            </a:r>
            <a:endParaRPr lang="en-US" sz="2800" dirty="0"/>
          </a:p>
        </p:txBody>
      </p:sp>
      <p:pic>
        <p:nvPicPr>
          <p:cNvPr id="6" name="Picture 5" descr="map-phaisto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59" y="1518426"/>
            <a:ext cx="5581246" cy="53231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945864" y="969270"/>
            <a:ext cx="868868" cy="3592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7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endParaRPr lang="en-US" sz="2800" dirty="0"/>
          </a:p>
        </p:txBody>
      </p:sp>
      <p:pic>
        <p:nvPicPr>
          <p:cNvPr id="4" name="Content Placeholder 3" descr="knossos_to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r="2551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4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Plan</a:t>
            </a:r>
            <a:r>
              <a:rPr lang="en-US" sz="2800" dirty="0"/>
              <a:t>, </a:t>
            </a:r>
            <a:r>
              <a:rPr lang="en-US" sz="2800" dirty="0" err="1" smtClean="0"/>
              <a:t>taht</a:t>
            </a:r>
            <a:r>
              <a:rPr lang="en-US" sz="2800" dirty="0" smtClean="0"/>
              <a:t> </a:t>
            </a:r>
            <a:r>
              <a:rPr lang="en-US" sz="2800" dirty="0" err="1" smtClean="0"/>
              <a:t>odası</a:t>
            </a:r>
            <a:r>
              <a:rPr lang="en-US" sz="2800" dirty="0" smtClean="0"/>
              <a:t> </a:t>
            </a:r>
            <a:r>
              <a:rPr lang="en-US" sz="2800" dirty="0" err="1" smtClean="0"/>
              <a:t>merkez</a:t>
            </a:r>
            <a:r>
              <a:rPr lang="en-US" sz="2800" dirty="0" smtClean="0"/>
              <a:t> </a:t>
            </a:r>
            <a:r>
              <a:rPr lang="en-US" sz="2800" dirty="0" err="1" smtClean="0"/>
              <a:t>avlu</a:t>
            </a:r>
            <a:r>
              <a:rPr lang="en-US" sz="2800" dirty="0" smtClean="0"/>
              <a:t>, </a:t>
            </a: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88" y="1558425"/>
            <a:ext cx="5164662" cy="47251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310922" y="985981"/>
            <a:ext cx="868868" cy="2640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12700" y="985981"/>
            <a:ext cx="1771154" cy="30916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6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Girit</a:t>
            </a:r>
            <a:r>
              <a:rPr lang="en-US" sz="2800" dirty="0" smtClean="0"/>
              <a:t> </a:t>
            </a:r>
            <a:r>
              <a:rPr lang="en-US" sz="2800" dirty="0" err="1" smtClean="0"/>
              <a:t>Adası</a:t>
            </a:r>
            <a:r>
              <a:rPr lang="en-US" sz="2800" dirty="0" smtClean="0"/>
              <a:t>, Knossos</a:t>
            </a:r>
            <a:endParaRPr lang="en-US" sz="2800" dirty="0"/>
          </a:p>
        </p:txBody>
      </p:sp>
      <p:pic>
        <p:nvPicPr>
          <p:cNvPr id="4" name="Picture 3" descr="IMG-871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9691" y="1431303"/>
            <a:ext cx="6620629" cy="52595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745356" y="969270"/>
            <a:ext cx="618233" cy="50803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5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Santorini</a:t>
            </a:r>
            <a:r>
              <a:rPr lang="en-US" sz="2400" dirty="0" smtClean="0"/>
              <a:t> </a:t>
            </a:r>
            <a:r>
              <a:rPr lang="en-US" sz="2400" dirty="0" err="1" smtClean="0"/>
              <a:t>Adası</a:t>
            </a:r>
            <a:r>
              <a:rPr lang="en-US" sz="2400" dirty="0" smtClean="0"/>
              <a:t>, </a:t>
            </a:r>
            <a:r>
              <a:rPr lang="en-US" sz="2400" dirty="0" err="1" smtClean="0"/>
              <a:t>Thera</a:t>
            </a:r>
            <a:r>
              <a:rPr lang="en-US" sz="2400" dirty="0" smtClean="0"/>
              <a:t> </a:t>
            </a:r>
            <a:r>
              <a:rPr lang="en-US" sz="2400" dirty="0" err="1" smtClean="0"/>
              <a:t>Patlaması</a:t>
            </a:r>
            <a:r>
              <a:rPr lang="en-US" sz="2400" dirty="0" smtClean="0"/>
              <a:t> </a:t>
            </a:r>
            <a:r>
              <a:rPr lang="en-US" sz="2400" dirty="0" err="1" smtClean="0"/>
              <a:t>canlandırması</a:t>
            </a:r>
            <a:endParaRPr lang="en-US" sz="2400" dirty="0"/>
          </a:p>
        </p:txBody>
      </p:sp>
      <p:pic>
        <p:nvPicPr>
          <p:cNvPr id="4" name="Content Placeholder 3" descr="theraeruptiontreerings11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7512"/>
          <a:stretch>
            <a:fillRect/>
          </a:stretch>
        </p:blipFill>
        <p:spPr>
          <a:xfrm>
            <a:off x="290110" y="1554173"/>
            <a:ext cx="4636494" cy="2549893"/>
          </a:xfrm>
        </p:spPr>
      </p:pic>
      <p:pic>
        <p:nvPicPr>
          <p:cNvPr id="5" name="Picture 4" descr="Ashes-from-Santorinis-Cataclysmic-Volcanic-Erup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86" y="4122712"/>
            <a:ext cx="4899914" cy="25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9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, </a:t>
            </a:r>
            <a:r>
              <a:rPr lang="en-US" sz="2400" dirty="0" err="1" smtClean="0"/>
              <a:t>rekonstrüksiyon</a:t>
            </a:r>
            <a:r>
              <a:rPr lang="en-US" sz="2400" dirty="0" smtClean="0"/>
              <a:t>, </a:t>
            </a:r>
            <a:r>
              <a:rPr lang="en-US" sz="2400" dirty="0" err="1" smtClean="0"/>
              <a:t>merkez</a:t>
            </a:r>
            <a:r>
              <a:rPr lang="en-US" sz="2400" dirty="0" smtClean="0"/>
              <a:t> </a:t>
            </a:r>
            <a:r>
              <a:rPr lang="en-US" sz="2400" dirty="0" err="1" smtClean="0"/>
              <a:t>avlu</a:t>
            </a:r>
            <a:r>
              <a:rPr lang="en-US" sz="2400" dirty="0" smtClean="0"/>
              <a:t>, </a:t>
            </a:r>
            <a:r>
              <a:rPr lang="en-US" sz="2400" dirty="0" err="1" smtClean="0"/>
              <a:t>ışık</a:t>
            </a:r>
            <a:r>
              <a:rPr lang="en-US" sz="2400" dirty="0" smtClean="0"/>
              <a:t> </a:t>
            </a:r>
            <a:r>
              <a:rPr lang="en-US" sz="2400" dirty="0" err="1" smtClean="0"/>
              <a:t>bacaları</a:t>
            </a:r>
            <a:r>
              <a:rPr lang="en-US" sz="2400" dirty="0" smtClean="0"/>
              <a:t>, </a:t>
            </a:r>
            <a:r>
              <a:rPr lang="en-US" sz="2400" dirty="0" err="1" smtClean="0"/>
              <a:t>kraliyet</a:t>
            </a:r>
            <a:r>
              <a:rPr lang="en-US" sz="2400" dirty="0" smtClean="0"/>
              <a:t> </a:t>
            </a:r>
            <a:r>
              <a:rPr lang="en-US" sz="2400" dirty="0" err="1" smtClean="0"/>
              <a:t>odaları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Content Placeholder 3" descr="imgr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" b="438"/>
          <a:stretch>
            <a:fillRect/>
          </a:stretch>
        </p:blipFill>
        <p:spPr/>
      </p:pic>
      <p:cxnSp>
        <p:nvCxnSpPr>
          <p:cNvPr id="11" name="Straight Arrow Connector 10"/>
          <p:cNvCxnSpPr/>
          <p:nvPr/>
        </p:nvCxnSpPr>
        <p:spPr>
          <a:xfrm flipH="1">
            <a:off x="4845610" y="785443"/>
            <a:ext cx="1052667" cy="23730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592435" y="785443"/>
            <a:ext cx="3609144" cy="19385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115494" y="785443"/>
            <a:ext cx="1086085" cy="2540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94721" y="1169808"/>
            <a:ext cx="1403556" cy="23730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4721" y="1169808"/>
            <a:ext cx="1954953" cy="215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2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Saray</a:t>
            </a:r>
            <a:r>
              <a:rPr lang="en-US" sz="2800" dirty="0" smtClean="0"/>
              <a:t> </a:t>
            </a:r>
            <a:r>
              <a:rPr lang="en-US" sz="2800" dirty="0" err="1" smtClean="0"/>
              <a:t>Bölümünün</a:t>
            </a:r>
            <a:r>
              <a:rPr lang="en-US" sz="2800" dirty="0" smtClean="0"/>
              <a:t> </a:t>
            </a:r>
            <a:r>
              <a:rPr lang="en-US" sz="2800" dirty="0" err="1" smtClean="0"/>
              <a:t>rekonstrüksiyonu</a:t>
            </a:r>
            <a:endParaRPr lang="en-US" sz="2800" dirty="0"/>
          </a:p>
        </p:txBody>
      </p:sp>
      <p:pic>
        <p:nvPicPr>
          <p:cNvPr id="4" name="Content Placeholder 3" descr="ddec0ef9ef03b791ece0a90734d41f0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r="34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04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</a:t>
            </a:r>
            <a:r>
              <a:rPr lang="en-US" sz="2800" dirty="0" err="1" smtClean="0"/>
              <a:t>Kraliyet</a:t>
            </a:r>
            <a:r>
              <a:rPr lang="en-US" sz="2800" dirty="0" smtClean="0"/>
              <a:t> </a:t>
            </a:r>
            <a:r>
              <a:rPr lang="en-US" sz="2800" dirty="0" err="1" smtClean="0"/>
              <a:t>Odaları</a:t>
            </a:r>
            <a:r>
              <a:rPr lang="en-US" sz="2800" dirty="0" smtClean="0"/>
              <a:t>, </a:t>
            </a:r>
            <a:r>
              <a:rPr lang="en-US" sz="2800" dirty="0" err="1" smtClean="0"/>
              <a:t>Çift</a:t>
            </a:r>
            <a:r>
              <a:rPr lang="en-US" sz="2800" dirty="0" smtClean="0"/>
              <a:t> </a:t>
            </a:r>
            <a:r>
              <a:rPr lang="en-US" sz="2800" dirty="0" err="1" smtClean="0"/>
              <a:t>Balta</a:t>
            </a:r>
            <a:r>
              <a:rPr lang="en-US" sz="2800" dirty="0" smtClean="0"/>
              <a:t> </a:t>
            </a:r>
            <a:r>
              <a:rPr lang="en-US" sz="2800" dirty="0" err="1" smtClean="0"/>
              <a:t>Holü</a:t>
            </a:r>
            <a:r>
              <a:rPr lang="en-US" sz="2800" dirty="0" smtClean="0"/>
              <a:t>, </a:t>
            </a:r>
            <a:r>
              <a:rPr lang="en-US" sz="2800" dirty="0" err="1" smtClean="0"/>
              <a:t>restorasyonu</a:t>
            </a:r>
            <a:endParaRPr lang="en-US" sz="2800" dirty="0"/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8" b="15968"/>
          <a:stretch>
            <a:fillRect/>
          </a:stretch>
        </p:blipFill>
        <p:spPr>
          <a:xfrm>
            <a:off x="4222051" y="2083392"/>
            <a:ext cx="4889680" cy="2689136"/>
          </a:xfrm>
        </p:spPr>
      </p:pic>
      <p:pic>
        <p:nvPicPr>
          <p:cNvPr id="7" name="Content Placeholder 3" descr="ddec0ef9ef03b791ece0a90734d41f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r="3480"/>
          <a:stretch>
            <a:fillRect/>
          </a:stretch>
        </p:blipFill>
        <p:spPr>
          <a:xfrm>
            <a:off x="233926" y="2083392"/>
            <a:ext cx="3809652" cy="20951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15494" y="802154"/>
            <a:ext cx="417725" cy="215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1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Kraliyet</a:t>
            </a:r>
            <a:r>
              <a:rPr lang="en-US" sz="2800" dirty="0" smtClean="0"/>
              <a:t> </a:t>
            </a:r>
            <a:r>
              <a:rPr lang="en-US" sz="2800" dirty="0" err="1" smtClean="0"/>
              <a:t>odalarına</a:t>
            </a:r>
            <a:r>
              <a:rPr lang="en-US" sz="2800" dirty="0" smtClean="0"/>
              <a:t> </a:t>
            </a:r>
            <a:r>
              <a:rPr lang="en-US" sz="2800" dirty="0" err="1" smtClean="0"/>
              <a:t>çıkan</a:t>
            </a:r>
            <a:r>
              <a:rPr lang="en-US" sz="2800" dirty="0" smtClean="0"/>
              <a:t> </a:t>
            </a:r>
            <a:r>
              <a:rPr lang="en-US" sz="2800" dirty="0" err="1"/>
              <a:t>m</a:t>
            </a:r>
            <a:r>
              <a:rPr lang="en-US" sz="2800" dirty="0" err="1" smtClean="0"/>
              <a:t>erdivenler</a:t>
            </a:r>
            <a:endParaRPr lang="en-US" sz="2800" dirty="0"/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0" b="20210"/>
          <a:stretch>
            <a:fillRect/>
          </a:stretch>
        </p:blipFill>
        <p:spPr>
          <a:xfrm>
            <a:off x="0" y="1417638"/>
            <a:ext cx="4909973" cy="2700296"/>
          </a:xfrm>
        </p:spPr>
      </p:pic>
      <p:pic>
        <p:nvPicPr>
          <p:cNvPr id="5" name="Picture 4" descr="Knossos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72" y="3912331"/>
            <a:ext cx="4234027" cy="27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 Plan, </a:t>
            </a:r>
            <a:r>
              <a:rPr lang="en-US" sz="2400" dirty="0" err="1" smtClean="0"/>
              <a:t>kuzey</a:t>
            </a:r>
            <a:r>
              <a:rPr lang="en-US" sz="2400" dirty="0" smtClean="0"/>
              <a:t> </a:t>
            </a:r>
            <a:r>
              <a:rPr lang="en-US" sz="2400" dirty="0" err="1" smtClean="0"/>
              <a:t>girişi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portiko</a:t>
            </a:r>
            <a:r>
              <a:rPr lang="en-US" sz="2400" dirty="0" smtClean="0"/>
              <a:t>, that </a:t>
            </a:r>
            <a:r>
              <a:rPr lang="en-US" sz="2400" dirty="0" err="1" smtClean="0"/>
              <a:t>odası</a:t>
            </a:r>
            <a:r>
              <a:rPr lang="en-US" sz="2400" dirty="0" smtClean="0"/>
              <a:t>, </a:t>
            </a:r>
            <a:r>
              <a:rPr lang="en-US" sz="2400" dirty="0" err="1" smtClean="0"/>
              <a:t>batı</a:t>
            </a:r>
            <a:r>
              <a:rPr lang="en-US" sz="2400" dirty="0" smtClean="0"/>
              <a:t> </a:t>
            </a:r>
            <a:r>
              <a:rPr lang="en-US" sz="2400" dirty="0" err="1" smtClean="0"/>
              <a:t>portiko</a:t>
            </a:r>
            <a:r>
              <a:rPr lang="en-US" sz="2400" dirty="0" smtClean="0"/>
              <a:t>, </a:t>
            </a:r>
            <a:r>
              <a:rPr lang="en-US" sz="2400" dirty="0" err="1" smtClean="0"/>
              <a:t>koridor</a:t>
            </a:r>
            <a:r>
              <a:rPr lang="en-US" sz="2400" dirty="0" smtClean="0"/>
              <a:t>, </a:t>
            </a:r>
            <a:r>
              <a:rPr lang="en-US" sz="2400" dirty="0" err="1" smtClean="0"/>
              <a:t>propylaion</a:t>
            </a:r>
            <a:r>
              <a:rPr lang="en-US" sz="2400" dirty="0" smtClean="0"/>
              <a:t>, </a:t>
            </a:r>
            <a:r>
              <a:rPr lang="en-US" sz="2400" dirty="0" err="1" smtClean="0"/>
              <a:t>merdivenler</a:t>
            </a:r>
            <a:r>
              <a:rPr lang="en-US" sz="2400" dirty="0" smtClean="0"/>
              <a:t>, </a:t>
            </a:r>
            <a:endParaRPr lang="en-US" sz="2400" dirty="0"/>
          </a:p>
        </p:txBody>
      </p:sp>
      <p:pic>
        <p:nvPicPr>
          <p:cNvPr id="6" name="Picture 5" descr="FullSizeR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50" y="1417638"/>
            <a:ext cx="4235413" cy="51868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277504" y="752019"/>
            <a:ext cx="50127" cy="11196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943324" y="752019"/>
            <a:ext cx="2974202" cy="22059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74250" y="1136385"/>
            <a:ext cx="482989" cy="284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08636" y="1136385"/>
            <a:ext cx="233926" cy="34425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42562" y="1136385"/>
            <a:ext cx="1169630" cy="3258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42562" y="1136385"/>
            <a:ext cx="2205588" cy="284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0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 Plan, </a:t>
            </a:r>
            <a:r>
              <a:rPr lang="en-US" sz="2400" dirty="0" err="1" smtClean="0"/>
              <a:t>merkez</a:t>
            </a:r>
            <a:r>
              <a:rPr lang="en-US" sz="2400" dirty="0" smtClean="0"/>
              <a:t> </a:t>
            </a:r>
            <a:r>
              <a:rPr lang="en-US" sz="2400" dirty="0" err="1" smtClean="0"/>
              <a:t>avlu</a:t>
            </a:r>
            <a:r>
              <a:rPr lang="en-US" sz="2400" dirty="0" smtClean="0"/>
              <a:t>, </a:t>
            </a:r>
            <a:r>
              <a:rPr lang="en-US" sz="2400" dirty="0" err="1" smtClean="0"/>
              <a:t>merdivenler</a:t>
            </a:r>
            <a:r>
              <a:rPr lang="en-US" sz="2400" dirty="0" smtClean="0"/>
              <a:t>, </a:t>
            </a:r>
            <a:r>
              <a:rPr lang="en-US" sz="2400" dirty="0" err="1" smtClean="0"/>
              <a:t>sütunlu</a:t>
            </a:r>
            <a:r>
              <a:rPr lang="en-US" sz="2400" dirty="0" smtClean="0"/>
              <a:t> </a:t>
            </a:r>
            <a:r>
              <a:rPr lang="en-US" sz="2400" dirty="0" err="1" smtClean="0"/>
              <a:t>hol</a:t>
            </a:r>
            <a:r>
              <a:rPr lang="en-US" sz="2400" dirty="0" smtClean="0"/>
              <a:t>, </a:t>
            </a:r>
            <a:r>
              <a:rPr lang="en-US" sz="2400" dirty="0" err="1" smtClean="0"/>
              <a:t>kraliyet</a:t>
            </a:r>
            <a:r>
              <a:rPr lang="en-US" sz="2400" dirty="0" smtClean="0"/>
              <a:t> </a:t>
            </a:r>
            <a:r>
              <a:rPr lang="en-US" sz="2400" dirty="0" err="1" smtClean="0"/>
              <a:t>odaları</a:t>
            </a:r>
            <a:endParaRPr lang="en-US" sz="2400" dirty="0"/>
          </a:p>
        </p:txBody>
      </p:sp>
      <p:pic>
        <p:nvPicPr>
          <p:cNvPr id="6" name="Picture 5" descr="FullSizeR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50" y="1417638"/>
            <a:ext cx="4235413" cy="51868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127123" y="785443"/>
            <a:ext cx="350889" cy="2657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95737" y="785443"/>
            <a:ext cx="902286" cy="28075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63081" y="785443"/>
            <a:ext cx="2155462" cy="28075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78012" y="1153097"/>
            <a:ext cx="1019249" cy="2439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78012" y="1153097"/>
            <a:ext cx="1019249" cy="277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8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Güney</a:t>
            </a:r>
            <a:r>
              <a:rPr lang="en-US" sz="2800" dirty="0" smtClean="0"/>
              <a:t> </a:t>
            </a:r>
            <a:r>
              <a:rPr lang="en-US" sz="2800" dirty="0" err="1" smtClean="0"/>
              <a:t>Propylaion</a:t>
            </a:r>
            <a:endParaRPr lang="en-US" sz="2800" dirty="0"/>
          </a:p>
        </p:txBody>
      </p:sp>
      <p:pic>
        <p:nvPicPr>
          <p:cNvPr id="4" name="Picture 3" descr="south-propylaeum-palace-of-knossos-knosos-heraklion-irakleio-irakleio-BPGD7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6"/>
          <a:stretch/>
        </p:blipFill>
        <p:spPr>
          <a:xfrm>
            <a:off x="150380" y="2154028"/>
            <a:ext cx="5752073" cy="4497167"/>
          </a:xfrm>
          <a:prstGeom prst="rect">
            <a:avLst/>
          </a:prstGeom>
        </p:spPr>
      </p:pic>
      <p:pic>
        <p:nvPicPr>
          <p:cNvPr id="5" name="Picture 4" descr="FullSizeRend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62" y="1604308"/>
            <a:ext cx="2935438" cy="359484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714478" y="1052827"/>
            <a:ext cx="1403556" cy="2607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59017" y="852289"/>
            <a:ext cx="2155461" cy="2122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2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Knossos, </a:t>
            </a:r>
            <a:r>
              <a:rPr lang="en-US" sz="2400" dirty="0" err="1"/>
              <a:t>g</a:t>
            </a:r>
            <a:r>
              <a:rPr lang="en-US" sz="2400" dirty="0" err="1" smtClean="0"/>
              <a:t>üney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ropylaion</a:t>
            </a:r>
            <a:r>
              <a:rPr lang="en-US" sz="2400" dirty="0" smtClean="0"/>
              <a:t> </a:t>
            </a:r>
            <a:r>
              <a:rPr lang="en-US" sz="2400" dirty="0" err="1" smtClean="0"/>
              <a:t>rekonstrüksiyon</a:t>
            </a:r>
            <a:endParaRPr lang="en-US" sz="2400" dirty="0"/>
          </a:p>
        </p:txBody>
      </p:sp>
      <p:pic>
        <p:nvPicPr>
          <p:cNvPr id="4" name="Picture 3" descr="Knossos-Island-of-Crete-Royal-Palace-South-Propylaea-Main-Entrance-1450-BC-15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5" y="1817527"/>
            <a:ext cx="7138920" cy="44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13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, </a:t>
            </a:r>
            <a:r>
              <a:rPr lang="en-US" sz="2400" dirty="0" err="1" smtClean="0"/>
              <a:t>güney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ropylaion</a:t>
            </a:r>
            <a:r>
              <a:rPr lang="en-US" sz="2400" dirty="0" smtClean="0"/>
              <a:t>, </a:t>
            </a:r>
            <a:r>
              <a:rPr lang="en-US" sz="2400" dirty="0" err="1" smtClean="0"/>
              <a:t>kap</a:t>
            </a:r>
            <a:r>
              <a:rPr lang="en-US" sz="2400" dirty="0" smtClean="0"/>
              <a:t> </a:t>
            </a:r>
            <a:r>
              <a:rPr lang="en-US" sz="2400" dirty="0" err="1" smtClean="0"/>
              <a:t>taşıyan</a:t>
            </a:r>
            <a:r>
              <a:rPr lang="en-US" sz="2400" dirty="0" smtClean="0"/>
              <a:t> </a:t>
            </a:r>
            <a:r>
              <a:rPr lang="en-US" sz="2400" dirty="0" err="1" smtClean="0"/>
              <a:t>erkek</a:t>
            </a:r>
            <a:r>
              <a:rPr lang="en-US" sz="2400" dirty="0" smtClean="0"/>
              <a:t> </a:t>
            </a:r>
            <a:r>
              <a:rPr lang="en-US" sz="2400" dirty="0" err="1" smtClean="0"/>
              <a:t>figürleri</a:t>
            </a:r>
            <a:endParaRPr lang="en-US" sz="2400" dirty="0"/>
          </a:p>
        </p:txBody>
      </p:sp>
      <p:pic>
        <p:nvPicPr>
          <p:cNvPr id="5" name="Picture 4" descr="south-propylaeum-cup-bearer-fresco-and-procession-fresco-knossos-palace-M3Y14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6"/>
          <a:stretch/>
        </p:blipFill>
        <p:spPr>
          <a:xfrm>
            <a:off x="5179789" y="1845450"/>
            <a:ext cx="3507011" cy="2299013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149673" y="1975155"/>
            <a:ext cx="2807820" cy="407442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742816" y="969270"/>
            <a:ext cx="3241546" cy="1637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717018" y="969270"/>
            <a:ext cx="1069376" cy="18716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88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Girit</a:t>
            </a:r>
            <a:r>
              <a:rPr lang="en-US" sz="2800" dirty="0" smtClean="0"/>
              <a:t> </a:t>
            </a:r>
            <a:r>
              <a:rPr lang="en-US" sz="2800" dirty="0" err="1" smtClean="0"/>
              <a:t>Adası</a:t>
            </a:r>
            <a:r>
              <a:rPr lang="en-US" sz="2800" dirty="0" smtClean="0"/>
              <a:t>, Knossos, </a:t>
            </a:r>
            <a:r>
              <a:rPr lang="en-US" sz="2800" dirty="0" err="1" smtClean="0"/>
              <a:t>Phaistos</a:t>
            </a:r>
            <a:r>
              <a:rPr lang="en-US" sz="2800" dirty="0" smtClean="0"/>
              <a:t>, </a:t>
            </a:r>
            <a:r>
              <a:rPr lang="en-US" sz="2800" dirty="0" err="1" smtClean="0"/>
              <a:t>Malia</a:t>
            </a:r>
            <a:endParaRPr lang="en-US" sz="2800" dirty="0"/>
          </a:p>
        </p:txBody>
      </p:sp>
      <p:pic>
        <p:nvPicPr>
          <p:cNvPr id="4" name="Picture 3" descr="3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9" y="1534619"/>
            <a:ext cx="8639211" cy="518352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4193959" y="1002693"/>
            <a:ext cx="918995" cy="21056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427885" y="1002693"/>
            <a:ext cx="1186339" cy="2874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199039" y="1002693"/>
            <a:ext cx="618233" cy="21056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65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batı</a:t>
            </a:r>
            <a:r>
              <a:rPr lang="en-US" sz="2800" dirty="0" smtClean="0"/>
              <a:t> </a:t>
            </a:r>
            <a:r>
              <a:rPr lang="en-US" sz="2800" dirty="0" err="1" smtClean="0"/>
              <a:t>kanadında</a:t>
            </a:r>
            <a:r>
              <a:rPr lang="en-US" sz="2800" dirty="0" smtClean="0"/>
              <a:t> </a:t>
            </a:r>
            <a:r>
              <a:rPr lang="en-US" sz="2800" dirty="0" err="1" smtClean="0"/>
              <a:t>kil</a:t>
            </a:r>
            <a:r>
              <a:rPr lang="en-US" sz="2800" dirty="0" smtClean="0"/>
              <a:t> </a:t>
            </a:r>
            <a:r>
              <a:rPr lang="en-US" sz="2800" dirty="0" err="1" smtClean="0"/>
              <a:t>küplerin</a:t>
            </a:r>
            <a:r>
              <a:rPr lang="en-US" sz="2800" dirty="0" smtClean="0"/>
              <a:t> </a:t>
            </a:r>
            <a:r>
              <a:rPr lang="en-US" sz="2800" dirty="0" err="1" smtClean="0"/>
              <a:t>muhafaza</a:t>
            </a:r>
            <a:r>
              <a:rPr lang="en-US" sz="2800" dirty="0" smtClean="0"/>
              <a:t> </a:t>
            </a:r>
            <a:r>
              <a:rPr lang="en-US" sz="2800" dirty="0" err="1" smtClean="0"/>
              <a:t>edildiği</a:t>
            </a:r>
            <a:r>
              <a:rPr lang="en-US" sz="2800" dirty="0" smtClean="0"/>
              <a:t> </a:t>
            </a:r>
            <a:r>
              <a:rPr lang="en-US" sz="2800" dirty="0" err="1" smtClean="0"/>
              <a:t>depolar</a:t>
            </a:r>
            <a:endParaRPr lang="en-US" sz="2800" dirty="0"/>
          </a:p>
        </p:txBody>
      </p:sp>
      <p:pic>
        <p:nvPicPr>
          <p:cNvPr id="4" name="Picture 3" descr="Knossos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27" y="1664055"/>
            <a:ext cx="6099249" cy="41932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594975" y="1219943"/>
            <a:ext cx="384307" cy="18884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3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kuzey</a:t>
            </a:r>
            <a:r>
              <a:rPr lang="en-US" sz="2800" dirty="0" smtClean="0"/>
              <a:t> </a:t>
            </a:r>
            <a:r>
              <a:rPr lang="en-US" sz="2800" dirty="0" err="1" smtClean="0"/>
              <a:t>kanadı</a:t>
            </a:r>
            <a:r>
              <a:rPr lang="en-US" sz="2800" dirty="0" smtClean="0"/>
              <a:t>, </a:t>
            </a:r>
            <a:r>
              <a:rPr lang="en-US" sz="2800" dirty="0" err="1" smtClean="0"/>
              <a:t>tiyatro</a:t>
            </a:r>
            <a:r>
              <a:rPr lang="en-US" sz="2800" dirty="0" smtClean="0"/>
              <a:t> </a:t>
            </a:r>
            <a:r>
              <a:rPr lang="en-US" sz="2800" dirty="0" err="1" smtClean="0"/>
              <a:t>alanı</a:t>
            </a:r>
            <a:r>
              <a:rPr lang="en-US" sz="2800" dirty="0" smtClean="0"/>
              <a:t>, </a:t>
            </a:r>
            <a:r>
              <a:rPr lang="en-US" sz="2800" dirty="0" err="1" smtClean="0"/>
              <a:t>arınma</a:t>
            </a:r>
            <a:r>
              <a:rPr lang="en-US" sz="2800" dirty="0" smtClean="0"/>
              <a:t> </a:t>
            </a:r>
            <a:r>
              <a:rPr lang="en-US" sz="2800" dirty="0" err="1" smtClean="0"/>
              <a:t>mekanı</a:t>
            </a:r>
            <a:r>
              <a:rPr lang="en-US" sz="2800" dirty="0" smtClean="0"/>
              <a:t>, </a:t>
            </a:r>
            <a:r>
              <a:rPr lang="en-US" sz="2800" dirty="0" err="1" smtClean="0"/>
              <a:t>kuzey-batı</a:t>
            </a:r>
            <a:r>
              <a:rPr lang="en-US" sz="2800" dirty="0" smtClean="0"/>
              <a:t> </a:t>
            </a:r>
            <a:r>
              <a:rPr lang="en-US" sz="2800" dirty="0" err="1" smtClean="0"/>
              <a:t>portikosu</a:t>
            </a:r>
            <a:r>
              <a:rPr lang="en-US" sz="2800" dirty="0" smtClean="0"/>
              <a:t>, </a:t>
            </a:r>
            <a:r>
              <a:rPr lang="en-US" sz="2800" dirty="0" err="1" smtClean="0"/>
              <a:t>sütunlu</a:t>
            </a:r>
            <a:r>
              <a:rPr lang="en-US" sz="2800" dirty="0" smtClean="0"/>
              <a:t> salon</a:t>
            </a: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94" y="1573592"/>
            <a:ext cx="6986243" cy="4856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155461" y="785443"/>
            <a:ext cx="3726107" cy="15040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92689" y="785443"/>
            <a:ext cx="3960033" cy="3125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77504" y="1169808"/>
            <a:ext cx="1002540" cy="23897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66129" y="1169808"/>
            <a:ext cx="33418" cy="16210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15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 </a:t>
            </a:r>
            <a:r>
              <a:rPr lang="en-US" sz="2800" dirty="0" err="1" smtClean="0"/>
              <a:t>Tiyatro</a:t>
            </a:r>
            <a:r>
              <a:rPr lang="en-US" sz="2800" dirty="0" smtClean="0"/>
              <a:t> </a:t>
            </a:r>
            <a:r>
              <a:rPr lang="en-US" sz="2800" dirty="0" err="1" smtClean="0"/>
              <a:t>Alanı</a:t>
            </a: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20" y="1417638"/>
            <a:ext cx="3729939" cy="2592932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>
          <a:xfrm>
            <a:off x="0" y="3776609"/>
            <a:ext cx="5266391" cy="3516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489641" y="969270"/>
            <a:ext cx="2990911" cy="4879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80552" y="969270"/>
            <a:ext cx="384307" cy="869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5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</a:t>
            </a:r>
            <a:r>
              <a:rPr lang="en-US" sz="2800" dirty="0" err="1"/>
              <a:t>k</a:t>
            </a:r>
            <a:r>
              <a:rPr lang="en-US" sz="2800" dirty="0" err="1" smtClean="0"/>
              <a:t>uzey</a:t>
            </a:r>
            <a:r>
              <a:rPr lang="en-US" sz="2800" dirty="0" smtClean="0"/>
              <a:t> </a:t>
            </a:r>
            <a:r>
              <a:rPr lang="en-US" sz="2800" dirty="0" err="1"/>
              <a:t>g</a:t>
            </a:r>
            <a:r>
              <a:rPr lang="en-US" sz="2800" dirty="0" err="1" smtClean="0"/>
              <a:t>irişi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portikosu</a:t>
            </a: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61" y="1571104"/>
            <a:ext cx="3729939" cy="2592932"/>
          </a:xfrm>
          <a:prstGeom prst="rect">
            <a:avLst/>
          </a:prstGeom>
        </p:spPr>
      </p:pic>
      <p:pic>
        <p:nvPicPr>
          <p:cNvPr id="7" name="Picture 6" descr="restored-north-entrance-with-charging-bull-fresco-in-knossos-palace-H6CRP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8"/>
          <a:stretch/>
        </p:blipFill>
        <p:spPr>
          <a:xfrm>
            <a:off x="135556" y="1426255"/>
            <a:ext cx="4257031" cy="2737781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40" y="4250634"/>
            <a:ext cx="2247491" cy="2237502"/>
          </a:xfrm>
          <a:prstGeom prst="rect">
            <a:avLst/>
          </a:prstGeom>
        </p:spPr>
      </p:pic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2" y="4164036"/>
            <a:ext cx="3492500" cy="23241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330171" y="1036116"/>
            <a:ext cx="1620773" cy="15875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25091" y="1036116"/>
            <a:ext cx="2005080" cy="802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01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kuzey</a:t>
            </a:r>
            <a:r>
              <a:rPr lang="en-US" sz="2800" dirty="0" smtClean="0"/>
              <a:t> </a:t>
            </a:r>
            <a:r>
              <a:rPr lang="en-US" sz="2800" dirty="0" err="1" smtClean="0"/>
              <a:t>girişi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/>
              <a:t>k</a:t>
            </a:r>
            <a:r>
              <a:rPr lang="en-US" sz="2800" dirty="0" err="1" smtClean="0"/>
              <a:t>uzey</a:t>
            </a:r>
            <a:r>
              <a:rPr lang="en-US" sz="2800" dirty="0" smtClean="0"/>
              <a:t> </a:t>
            </a:r>
            <a:r>
              <a:rPr lang="en-US" sz="2800" dirty="0" err="1" smtClean="0"/>
              <a:t>kanadındaki</a:t>
            </a:r>
            <a:r>
              <a:rPr lang="en-US" sz="2800" dirty="0" smtClean="0"/>
              <a:t> </a:t>
            </a:r>
            <a:r>
              <a:rPr lang="en-US" sz="2800" dirty="0" err="1"/>
              <a:t>s</a:t>
            </a:r>
            <a:r>
              <a:rPr lang="en-US" sz="2800" dirty="0" err="1" smtClean="0"/>
              <a:t>ütunlu</a:t>
            </a:r>
            <a:r>
              <a:rPr lang="en-US" sz="2800" dirty="0" smtClean="0"/>
              <a:t> </a:t>
            </a:r>
            <a:r>
              <a:rPr lang="en-US" sz="2800" dirty="0" err="1"/>
              <a:t>h</a:t>
            </a:r>
            <a:r>
              <a:rPr lang="en-US" sz="2800" dirty="0" err="1" smtClean="0"/>
              <a:t>ol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61" y="1571104"/>
            <a:ext cx="3729939" cy="2592932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5866"/>
            <a:ext cx="4352605" cy="32770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305842" y="785443"/>
            <a:ext cx="1203048" cy="30080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18542" y="785443"/>
            <a:ext cx="417725" cy="12366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2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Merkez</a:t>
            </a:r>
            <a:r>
              <a:rPr lang="en-US" sz="2800" dirty="0" smtClean="0"/>
              <a:t> </a:t>
            </a:r>
            <a:r>
              <a:rPr lang="en-US" sz="2800" dirty="0" err="1" smtClean="0"/>
              <a:t>Avlu</a:t>
            </a:r>
            <a:endParaRPr lang="en-US" sz="2800" dirty="0"/>
          </a:p>
        </p:txBody>
      </p:sp>
      <p:pic>
        <p:nvPicPr>
          <p:cNvPr id="4" name="Picture 3" descr="knossos_centralcourt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62" y="4589753"/>
            <a:ext cx="3024329" cy="2268247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3" y="1417638"/>
            <a:ext cx="4034037" cy="3021634"/>
          </a:xfrm>
          <a:prstGeom prst="rect">
            <a:avLst/>
          </a:prstGeom>
        </p:spPr>
      </p:pic>
      <p:pic>
        <p:nvPicPr>
          <p:cNvPr id="8" name="Picture 7" descr="plan_minosPalace.lin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59" y="1013151"/>
            <a:ext cx="2540000" cy="3187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372678" y="1013151"/>
            <a:ext cx="3174710" cy="196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47388" y="1013151"/>
            <a:ext cx="2172170" cy="13264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79790" y="1013151"/>
            <a:ext cx="367598" cy="517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7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Taht</a:t>
            </a:r>
            <a:r>
              <a:rPr lang="en-US" sz="2800" dirty="0" smtClean="0"/>
              <a:t> </a:t>
            </a:r>
            <a:r>
              <a:rPr lang="en-US" sz="2800" dirty="0" err="1" smtClean="0"/>
              <a:t>Odası</a:t>
            </a:r>
            <a:r>
              <a:rPr lang="en-US" sz="2800" dirty="0" smtClean="0"/>
              <a:t>, </a:t>
            </a:r>
            <a:r>
              <a:rPr lang="en-US" sz="2800" dirty="0" err="1" smtClean="0"/>
              <a:t>arınma</a:t>
            </a:r>
            <a:r>
              <a:rPr lang="en-US" sz="2800" dirty="0" smtClean="0"/>
              <a:t> </a:t>
            </a:r>
            <a:r>
              <a:rPr lang="en-US" sz="2800" dirty="0" err="1" smtClean="0"/>
              <a:t>mekanıı</a:t>
            </a:r>
            <a:endParaRPr lang="en-US" sz="2800" dirty="0"/>
          </a:p>
        </p:txBody>
      </p:sp>
      <p:pic>
        <p:nvPicPr>
          <p:cNvPr id="4" name="Picture 3" descr="005.throneRoom-07.recon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" y="3874150"/>
            <a:ext cx="4060287" cy="2696031"/>
          </a:xfrm>
          <a:prstGeom prst="rect">
            <a:avLst/>
          </a:prstGeom>
        </p:spPr>
      </p:pic>
      <p:pic>
        <p:nvPicPr>
          <p:cNvPr id="5" name="Picture 4" descr="005.plan_throner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52" y="1183676"/>
            <a:ext cx="5568274" cy="351229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60287" y="985981"/>
            <a:ext cx="2640022" cy="19886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203" y="985981"/>
            <a:ext cx="902286" cy="2888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790403" y="985981"/>
            <a:ext cx="1269884" cy="4762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05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Taht</a:t>
            </a:r>
            <a:r>
              <a:rPr lang="en-US" sz="2800" dirty="0" smtClean="0"/>
              <a:t> </a:t>
            </a:r>
            <a:r>
              <a:rPr lang="en-US" sz="2800" dirty="0" err="1" smtClean="0"/>
              <a:t>Odası</a:t>
            </a:r>
            <a:r>
              <a:rPr lang="en-US" sz="2800" dirty="0" smtClean="0"/>
              <a:t> </a:t>
            </a:r>
            <a:r>
              <a:rPr lang="en-US" sz="2800" dirty="0" err="1" smtClean="0"/>
              <a:t>Grifin</a:t>
            </a:r>
            <a:r>
              <a:rPr lang="en-US" sz="2800" dirty="0" smtClean="0"/>
              <a:t> </a:t>
            </a:r>
            <a:r>
              <a:rPr lang="en-US" sz="2800" dirty="0" err="1" smtClean="0"/>
              <a:t>Freskosu</a:t>
            </a:r>
            <a:endParaRPr lang="en-US" sz="2800" dirty="0"/>
          </a:p>
        </p:txBody>
      </p:sp>
      <p:pic>
        <p:nvPicPr>
          <p:cNvPr id="5" name="Picture 4" descr="Knossos_fresco_in_throne_pal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0" y="3616820"/>
            <a:ext cx="4321574" cy="3241180"/>
          </a:xfrm>
          <a:prstGeom prst="rect">
            <a:avLst/>
          </a:prstGeom>
        </p:spPr>
      </p:pic>
      <p:pic>
        <p:nvPicPr>
          <p:cNvPr id="6" name="Picture 5" descr="005.plan_throner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04" y="1016560"/>
            <a:ext cx="5568274" cy="35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That </a:t>
            </a:r>
            <a:r>
              <a:rPr lang="en-US" sz="2800" dirty="0" err="1" smtClean="0"/>
              <a:t>Odası</a:t>
            </a:r>
            <a:r>
              <a:rPr lang="en-US" sz="2800" dirty="0"/>
              <a:t> </a:t>
            </a:r>
            <a:r>
              <a:rPr lang="en-US" sz="2800" dirty="0" err="1" smtClean="0"/>
              <a:t>Arınma</a:t>
            </a:r>
            <a:r>
              <a:rPr lang="en-US" sz="2800" dirty="0" smtClean="0"/>
              <a:t> </a:t>
            </a:r>
            <a:r>
              <a:rPr lang="en-US" sz="2800" dirty="0" err="1" smtClean="0"/>
              <a:t>Mekanı</a:t>
            </a:r>
            <a:endParaRPr lang="en-US" sz="2800" dirty="0"/>
          </a:p>
        </p:txBody>
      </p:sp>
      <p:pic>
        <p:nvPicPr>
          <p:cNvPr id="4" name="Picture 3" descr="005.plan_throner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6" y="1166965"/>
            <a:ext cx="5568274" cy="3512296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7" y="3884754"/>
            <a:ext cx="4443710" cy="29732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093705" y="835577"/>
            <a:ext cx="50127" cy="16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13716" y="1036116"/>
            <a:ext cx="1119503" cy="2848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39260" y="1036116"/>
            <a:ext cx="3074456" cy="5548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Sarayı</a:t>
            </a:r>
            <a:r>
              <a:rPr lang="en-US" sz="2400" dirty="0" smtClean="0"/>
              <a:t>, </a:t>
            </a:r>
            <a:r>
              <a:rPr lang="en-US" sz="2400" dirty="0" err="1" smtClean="0"/>
              <a:t>Taht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Kült</a:t>
            </a:r>
            <a:r>
              <a:rPr lang="en-US" sz="2400" dirty="0" smtClean="0"/>
              <a:t> </a:t>
            </a:r>
            <a:r>
              <a:rPr lang="en-US" sz="2400" dirty="0" err="1" smtClean="0"/>
              <a:t>Odaları</a:t>
            </a:r>
            <a:r>
              <a:rPr lang="en-US" sz="2400" dirty="0" smtClean="0"/>
              <a:t>, </a:t>
            </a:r>
            <a:r>
              <a:rPr lang="en-US" sz="2400" dirty="0" err="1" smtClean="0"/>
              <a:t>propylaion</a:t>
            </a:r>
            <a:r>
              <a:rPr lang="en-US" sz="2400" dirty="0" smtClean="0"/>
              <a:t>, </a:t>
            </a:r>
            <a:r>
              <a:rPr lang="en-US" sz="2400" dirty="0" err="1" smtClean="0"/>
              <a:t>merkez</a:t>
            </a:r>
            <a:r>
              <a:rPr lang="en-US" sz="2400" dirty="0" smtClean="0"/>
              <a:t> </a:t>
            </a:r>
            <a:r>
              <a:rPr lang="en-US" sz="2400" dirty="0" err="1" smtClean="0"/>
              <a:t>avlu</a:t>
            </a:r>
            <a:r>
              <a:rPr lang="en-US" sz="2400" dirty="0" smtClean="0"/>
              <a:t>, </a:t>
            </a:r>
            <a:r>
              <a:rPr lang="en-US" sz="2400" dirty="0" err="1" smtClean="0"/>
              <a:t>Kraliyet</a:t>
            </a:r>
            <a:r>
              <a:rPr lang="en-US" sz="2400" dirty="0" smtClean="0"/>
              <a:t> </a:t>
            </a:r>
            <a:r>
              <a:rPr lang="en-US" sz="2400" dirty="0" err="1" smtClean="0"/>
              <a:t>Odaları</a:t>
            </a:r>
            <a:endParaRPr lang="en-US" sz="2400" dirty="0"/>
          </a:p>
        </p:txBody>
      </p:sp>
      <p:pic>
        <p:nvPicPr>
          <p:cNvPr id="5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97" y="2097609"/>
            <a:ext cx="4989870" cy="4565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43070" y="768731"/>
            <a:ext cx="401016" cy="3693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060287" y="768731"/>
            <a:ext cx="1988371" cy="4812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45610" y="768731"/>
            <a:ext cx="2366557" cy="3693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61303" y="1153097"/>
            <a:ext cx="1236466" cy="35428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7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Minos </a:t>
            </a:r>
            <a:r>
              <a:rPr lang="en-US" sz="2800" dirty="0" err="1" smtClean="0"/>
              <a:t>Ev</a:t>
            </a:r>
            <a:r>
              <a:rPr lang="en-US" sz="2800" dirty="0" smtClean="0"/>
              <a:t> </a:t>
            </a:r>
            <a:r>
              <a:rPr lang="en-US" sz="2800" dirty="0" err="1" smtClean="0"/>
              <a:t>Duvar</a:t>
            </a:r>
            <a:r>
              <a:rPr lang="en-US" sz="2800" dirty="0" smtClean="0"/>
              <a:t> </a:t>
            </a:r>
            <a:r>
              <a:rPr lang="en-US" sz="2800" dirty="0" err="1" smtClean="0"/>
              <a:t>Yapı</a:t>
            </a:r>
            <a:r>
              <a:rPr lang="en-US" sz="2800" dirty="0" smtClean="0"/>
              <a:t> </a:t>
            </a:r>
            <a:r>
              <a:rPr lang="en-US" sz="2800" dirty="0" err="1" smtClean="0"/>
              <a:t>Stili</a:t>
            </a:r>
            <a:endParaRPr lang="en-US" sz="2800" dirty="0"/>
          </a:p>
        </p:txBody>
      </p:sp>
      <p:pic>
        <p:nvPicPr>
          <p:cNvPr id="4" name="Content Placeholder 3" descr="mh1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7510" y="1840456"/>
            <a:ext cx="4379290" cy="2408441"/>
          </a:xfrm>
        </p:spPr>
      </p:pic>
      <p:pic>
        <p:nvPicPr>
          <p:cNvPr id="5" name="Picture 4" descr="P101618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345" y="4527089"/>
            <a:ext cx="4343861" cy="20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</a:t>
            </a:r>
            <a:r>
              <a:rPr lang="en-US" sz="2800" dirty="0" err="1" smtClean="0"/>
              <a:t>Büyük</a:t>
            </a:r>
            <a:r>
              <a:rPr lang="en-US" sz="2800" dirty="0" smtClean="0"/>
              <a:t> </a:t>
            </a:r>
            <a:r>
              <a:rPr lang="en-US" sz="2800" dirty="0" err="1" smtClean="0"/>
              <a:t>Merdiven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6" name="Picture 5" descr="FullSizeR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8" y="1671359"/>
            <a:ext cx="4103314" cy="502507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163081" y="952558"/>
            <a:ext cx="250635" cy="27908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18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Büyük</a:t>
            </a:r>
            <a:r>
              <a:rPr lang="en-US" sz="2800" dirty="0" smtClean="0"/>
              <a:t> </a:t>
            </a:r>
            <a:r>
              <a:rPr lang="en-US" sz="2800" dirty="0" err="1" smtClean="0"/>
              <a:t>Merdiven</a:t>
            </a:r>
            <a:endParaRPr lang="en-US" sz="28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4386"/>
            <a:ext cx="3258255" cy="216036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05" y="4574386"/>
            <a:ext cx="2340395" cy="2160365"/>
          </a:xfrm>
          <a:prstGeom prst="rect">
            <a:avLst/>
          </a:prstGeom>
        </p:spPr>
      </p:pic>
      <p:pic>
        <p:nvPicPr>
          <p:cNvPr id="6" name="Picture 5" descr="cd223b72d8cd4cdad90378d18119ede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0" b="5612"/>
          <a:stretch/>
        </p:blipFill>
        <p:spPr>
          <a:xfrm>
            <a:off x="3258255" y="1601466"/>
            <a:ext cx="2682081" cy="28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Kraliyet</a:t>
            </a:r>
            <a:r>
              <a:rPr lang="en-US" sz="2800" dirty="0" smtClean="0"/>
              <a:t> </a:t>
            </a:r>
            <a:r>
              <a:rPr lang="en-US" sz="2800" dirty="0" err="1" smtClean="0"/>
              <a:t>Yaşam</a:t>
            </a:r>
            <a:r>
              <a:rPr lang="en-US" sz="2800" dirty="0" smtClean="0"/>
              <a:t> </a:t>
            </a:r>
            <a:r>
              <a:rPr lang="en-US" sz="2800" dirty="0" err="1" smtClean="0"/>
              <a:t>Alanları</a:t>
            </a:r>
            <a:endParaRPr lang="en-US" sz="2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81" y="1586732"/>
            <a:ext cx="5313462" cy="48612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246626" y="1052827"/>
            <a:ext cx="334180" cy="32253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46626" y="1052827"/>
            <a:ext cx="467852" cy="37266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35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Knossos </a:t>
            </a:r>
            <a:r>
              <a:rPr lang="en-US" sz="2400" dirty="0" err="1" smtClean="0"/>
              <a:t>Kraliyet</a:t>
            </a:r>
            <a:r>
              <a:rPr lang="en-US" sz="2400" dirty="0" smtClean="0"/>
              <a:t> </a:t>
            </a:r>
            <a:r>
              <a:rPr lang="en-US" sz="2400" dirty="0" err="1"/>
              <a:t>y</a:t>
            </a:r>
            <a:r>
              <a:rPr lang="en-US" sz="2400" dirty="0" err="1" smtClean="0"/>
              <a:t>aşam</a:t>
            </a:r>
            <a:r>
              <a:rPr lang="en-US" sz="2400" dirty="0" smtClean="0"/>
              <a:t> </a:t>
            </a:r>
            <a:r>
              <a:rPr lang="en-US" sz="2400" dirty="0" err="1" smtClean="0"/>
              <a:t>alanları</a:t>
            </a:r>
            <a:r>
              <a:rPr lang="en-US" sz="2400" dirty="0"/>
              <a:t>;</a:t>
            </a:r>
            <a:r>
              <a:rPr lang="en-US" sz="2400" dirty="0" smtClean="0"/>
              <a:t> </a:t>
            </a:r>
            <a:r>
              <a:rPr lang="en-US" sz="2400" dirty="0" err="1"/>
              <a:t>b</a:t>
            </a:r>
            <a:r>
              <a:rPr lang="en-US" sz="2400" dirty="0" err="1" smtClean="0"/>
              <a:t>üyük</a:t>
            </a:r>
            <a:r>
              <a:rPr lang="en-US" sz="2400" dirty="0" smtClean="0"/>
              <a:t> </a:t>
            </a:r>
            <a:r>
              <a:rPr lang="en-US" sz="2400" dirty="0" err="1" smtClean="0"/>
              <a:t>merdivenler</a:t>
            </a:r>
            <a:r>
              <a:rPr lang="en-US" sz="2400" dirty="0" smtClean="0"/>
              <a:t>, </a:t>
            </a:r>
            <a:r>
              <a:rPr lang="en-US" sz="2400" dirty="0" err="1" smtClean="0"/>
              <a:t>ışık</a:t>
            </a:r>
            <a:r>
              <a:rPr lang="en-US" sz="2400" dirty="0" smtClean="0"/>
              <a:t> </a:t>
            </a:r>
            <a:r>
              <a:rPr lang="en-US" sz="2400" dirty="0" err="1"/>
              <a:t>b</a:t>
            </a:r>
            <a:r>
              <a:rPr lang="en-US" sz="2400" dirty="0" err="1" smtClean="0"/>
              <a:t>acası</a:t>
            </a:r>
            <a:r>
              <a:rPr lang="en-US" sz="2400" dirty="0" smtClean="0"/>
              <a:t> </a:t>
            </a:r>
            <a:r>
              <a:rPr lang="en-US" sz="2400" dirty="0" err="1" smtClean="0"/>
              <a:t>Çift</a:t>
            </a:r>
            <a:r>
              <a:rPr lang="en-US" sz="2400" dirty="0" smtClean="0"/>
              <a:t> </a:t>
            </a:r>
            <a:r>
              <a:rPr lang="en-US" sz="2400" dirty="0" err="1" smtClean="0"/>
              <a:t>Balta</a:t>
            </a:r>
            <a:r>
              <a:rPr lang="en-US" sz="2400" dirty="0" smtClean="0"/>
              <a:t> </a:t>
            </a:r>
            <a:r>
              <a:rPr lang="en-US" sz="2400" dirty="0" err="1" smtClean="0"/>
              <a:t>Holü</a:t>
            </a:r>
            <a:r>
              <a:rPr lang="en-US" sz="2400" dirty="0" smtClean="0"/>
              <a:t>, </a:t>
            </a:r>
            <a:r>
              <a:rPr lang="en-US" sz="2400" dirty="0" err="1" smtClean="0"/>
              <a:t>Kraliçe’nin</a:t>
            </a:r>
            <a:r>
              <a:rPr lang="en-US" sz="2400" dirty="0" smtClean="0"/>
              <a:t> </a:t>
            </a:r>
            <a:r>
              <a:rPr lang="en-US" sz="2400" dirty="0" err="1" smtClean="0"/>
              <a:t>Megaronu</a:t>
            </a:r>
            <a:endParaRPr lang="en-US" sz="24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87" y="1686269"/>
            <a:ext cx="6483457" cy="488136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55969" y="785443"/>
            <a:ext cx="3024329" cy="2657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890657" y="785443"/>
            <a:ext cx="4678520" cy="24565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08636" y="1136385"/>
            <a:ext cx="1971662" cy="2506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076996" y="1136385"/>
            <a:ext cx="1303302" cy="4010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26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Knossos </a:t>
            </a:r>
            <a:r>
              <a:rPr lang="en-US" sz="2400" dirty="0" err="1"/>
              <a:t>Sarayı</a:t>
            </a:r>
            <a:r>
              <a:rPr lang="en-US" sz="2400" dirty="0"/>
              <a:t> </a:t>
            </a:r>
            <a:r>
              <a:rPr lang="en-US" sz="2400" dirty="0" err="1"/>
              <a:t>Çift</a:t>
            </a:r>
            <a:r>
              <a:rPr lang="en-US" sz="2400" dirty="0"/>
              <a:t> </a:t>
            </a:r>
            <a:r>
              <a:rPr lang="en-US" sz="2400" dirty="0" err="1"/>
              <a:t>Balta</a:t>
            </a:r>
            <a:r>
              <a:rPr lang="en-US" sz="2400" dirty="0"/>
              <a:t> </a:t>
            </a:r>
            <a:r>
              <a:rPr lang="en-US" sz="2400" dirty="0" err="1" smtClean="0"/>
              <a:t>Holü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Kraliçenin</a:t>
            </a:r>
            <a:r>
              <a:rPr lang="en-US" sz="2400" dirty="0" smtClean="0"/>
              <a:t> </a:t>
            </a:r>
            <a:r>
              <a:rPr lang="en-US" sz="2400" dirty="0" err="1" smtClean="0"/>
              <a:t>megaronu</a:t>
            </a:r>
            <a:endParaRPr lang="en-US" sz="24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69" y="1576932"/>
            <a:ext cx="2989031" cy="2734646"/>
          </a:xfrm>
          <a:prstGeom prst="rect">
            <a:avLst/>
          </a:prstGeom>
        </p:spPr>
      </p:pic>
      <p:pic>
        <p:nvPicPr>
          <p:cNvPr id="5" name="Picture 4" descr="axes_hall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6932"/>
            <a:ext cx="4121066" cy="256920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01" y="4146132"/>
            <a:ext cx="3967529" cy="27831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990911" y="1002693"/>
            <a:ext cx="1002540" cy="1537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93451" y="1002693"/>
            <a:ext cx="3893197" cy="2139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62030" y="1002693"/>
            <a:ext cx="1324618" cy="23563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30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 </a:t>
            </a:r>
            <a:r>
              <a:rPr lang="en-US" sz="2800" dirty="0" err="1" smtClean="0"/>
              <a:t>Kraliçenin</a:t>
            </a:r>
            <a:r>
              <a:rPr lang="en-US" sz="2800" dirty="0" smtClean="0"/>
              <a:t> </a:t>
            </a:r>
            <a:r>
              <a:rPr lang="en-US" sz="2800" dirty="0" err="1" smtClean="0"/>
              <a:t>Megaronu</a:t>
            </a:r>
            <a:endParaRPr lang="en-US" sz="2800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6"/>
          <a:stretch/>
        </p:blipFill>
        <p:spPr>
          <a:xfrm>
            <a:off x="108290" y="1576932"/>
            <a:ext cx="5589479" cy="3638719"/>
          </a:xfrm>
          <a:prstGeom prst="rect">
            <a:avLst/>
          </a:prstGeom>
        </p:spPr>
      </p:pic>
      <p:pic>
        <p:nvPicPr>
          <p:cNvPr id="5" name="Picture 4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69" y="1576932"/>
            <a:ext cx="2989031" cy="27346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697769" y="969270"/>
            <a:ext cx="2021789" cy="2306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07366" y="969270"/>
            <a:ext cx="2790403" cy="2306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78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Boğa</a:t>
            </a:r>
            <a:r>
              <a:rPr lang="en-US" sz="2800" dirty="0" smtClean="0"/>
              <a:t> </a:t>
            </a:r>
            <a:r>
              <a:rPr lang="en-US" sz="2800" dirty="0" err="1" smtClean="0"/>
              <a:t>Güreşçileri</a:t>
            </a:r>
            <a:endParaRPr lang="en-US" sz="2800" dirty="0"/>
          </a:p>
        </p:txBody>
      </p:sp>
      <p:pic>
        <p:nvPicPr>
          <p:cNvPr id="4" name="Picture 3" descr="king-min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3" y="1637732"/>
            <a:ext cx="8624675" cy="46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Mavili</a:t>
            </a:r>
            <a:r>
              <a:rPr lang="en-US" sz="2800" dirty="0" smtClean="0"/>
              <a:t> </a:t>
            </a:r>
            <a:r>
              <a:rPr lang="en-US" sz="2800" dirty="0" err="1" smtClean="0"/>
              <a:t>Kadınlar</a:t>
            </a:r>
            <a:endParaRPr lang="en-US" sz="2800" dirty="0"/>
          </a:p>
        </p:txBody>
      </p:sp>
      <p:pic>
        <p:nvPicPr>
          <p:cNvPr id="4" name="Content Placeholder 3" descr="c919cd05bae7dc9581f1622e86ef9cf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6192"/>
          <a:stretch>
            <a:fillRect/>
          </a:stretch>
        </p:blipFill>
        <p:spPr>
          <a:xfrm>
            <a:off x="607581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4187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Minoslu</a:t>
            </a:r>
            <a:r>
              <a:rPr lang="en-US" sz="2800" dirty="0" smtClean="0"/>
              <a:t> </a:t>
            </a:r>
            <a:r>
              <a:rPr lang="en-US" sz="2800" dirty="0" err="1" smtClean="0"/>
              <a:t>Kadın</a:t>
            </a:r>
            <a:endParaRPr lang="en-US" sz="2800" dirty="0"/>
          </a:p>
        </p:txBody>
      </p:sp>
      <p:pic>
        <p:nvPicPr>
          <p:cNvPr id="4" name="Content Placeholder 3" descr="king-minos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6" b="33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858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Mavi</a:t>
            </a:r>
            <a:r>
              <a:rPr lang="en-US" sz="2800" dirty="0" smtClean="0"/>
              <a:t> </a:t>
            </a:r>
            <a:r>
              <a:rPr lang="en-US" sz="2800" dirty="0" err="1" smtClean="0"/>
              <a:t>Kuşlar</a:t>
            </a:r>
            <a:endParaRPr lang="en-US" sz="2800" dirty="0"/>
          </a:p>
        </p:txBody>
      </p:sp>
      <p:pic>
        <p:nvPicPr>
          <p:cNvPr id="8" name="Picture 7" descr="Blue-bird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4" y="1608119"/>
            <a:ext cx="3444348" cy="41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Minos </a:t>
            </a:r>
            <a:r>
              <a:rPr lang="en-US" sz="2800" dirty="0" err="1" smtClean="0"/>
              <a:t>Erken</a:t>
            </a:r>
            <a:r>
              <a:rPr lang="en-US" sz="2800" dirty="0" smtClean="0"/>
              <a:t> </a:t>
            </a:r>
            <a:r>
              <a:rPr lang="en-US" sz="2800" dirty="0" err="1" smtClean="0"/>
              <a:t>Tunç</a:t>
            </a:r>
            <a:r>
              <a:rPr lang="en-US" sz="2800" dirty="0" smtClean="0"/>
              <a:t> </a:t>
            </a:r>
            <a:r>
              <a:rPr lang="en-US" sz="2800" dirty="0" err="1" smtClean="0"/>
              <a:t>Çağı</a:t>
            </a:r>
            <a:r>
              <a:rPr lang="en-US" sz="2800" dirty="0" smtClean="0"/>
              <a:t> </a:t>
            </a:r>
            <a:r>
              <a:rPr lang="en-US" sz="2800" dirty="0" err="1" smtClean="0"/>
              <a:t>Ev</a:t>
            </a:r>
            <a:r>
              <a:rPr lang="en-US" sz="2800" dirty="0" smtClean="0"/>
              <a:t> Tipi</a:t>
            </a:r>
            <a:endParaRPr lang="en-US" sz="2800" dirty="0"/>
          </a:p>
        </p:txBody>
      </p:sp>
      <p:pic>
        <p:nvPicPr>
          <p:cNvPr id="4" name="Picture 3" descr="mh2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787" y="1927204"/>
            <a:ext cx="6356472" cy="47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0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Keklikler</a:t>
            </a:r>
            <a:endParaRPr lang="en-US" sz="2800" dirty="0"/>
          </a:p>
        </p:txBody>
      </p:sp>
      <p:pic>
        <p:nvPicPr>
          <p:cNvPr id="4" name="Content Placeholder 3" descr="Partridge-fresc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" b="2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7458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Zambak</a:t>
            </a:r>
            <a:endParaRPr lang="en-US" sz="2800" dirty="0"/>
          </a:p>
        </p:txBody>
      </p:sp>
      <p:pic>
        <p:nvPicPr>
          <p:cNvPr id="6" name="Picture 5" descr="fresco-from-ancient-amnis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21" y="1591597"/>
            <a:ext cx="3625853" cy="50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60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Yılanlı</a:t>
            </a:r>
            <a:r>
              <a:rPr lang="en-US" sz="2800" dirty="0" smtClean="0"/>
              <a:t> </a:t>
            </a:r>
            <a:r>
              <a:rPr lang="en-US" sz="2800" dirty="0" err="1" smtClean="0"/>
              <a:t>Tanrıça</a:t>
            </a:r>
            <a:endParaRPr lang="en-US" sz="2800" dirty="0"/>
          </a:p>
        </p:txBody>
      </p:sp>
      <p:pic>
        <p:nvPicPr>
          <p:cNvPr id="6" name="Picture 5" descr="snake-goddes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12" y="1557395"/>
            <a:ext cx="3675980" cy="51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Knossos </a:t>
            </a:r>
            <a:r>
              <a:rPr lang="en-US" sz="2800" dirty="0" err="1" smtClean="0"/>
              <a:t>Sarayı</a:t>
            </a:r>
            <a:r>
              <a:rPr lang="en-US" sz="2800" dirty="0" smtClean="0"/>
              <a:t>, </a:t>
            </a:r>
            <a:r>
              <a:rPr lang="en-US" sz="2800" dirty="0" err="1" smtClean="0"/>
              <a:t>Rahip-Kral</a:t>
            </a:r>
            <a:r>
              <a:rPr lang="en-US" sz="2800" dirty="0" smtClean="0"/>
              <a:t> </a:t>
            </a:r>
            <a:r>
              <a:rPr lang="en-US" sz="2800" dirty="0" err="1" smtClean="0"/>
              <a:t>Freski</a:t>
            </a:r>
            <a:r>
              <a:rPr lang="en-US" sz="2800" dirty="0" smtClean="0"/>
              <a:t>,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892"/>
          <a:stretch/>
        </p:blipFill>
        <p:spPr>
          <a:xfrm>
            <a:off x="2804797" y="1300345"/>
            <a:ext cx="3611459" cy="53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1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Tunç</a:t>
            </a:r>
            <a:r>
              <a:rPr lang="en-US" sz="2800" dirty="0" smtClean="0"/>
              <a:t> </a:t>
            </a:r>
            <a:r>
              <a:rPr lang="en-US" sz="2800" dirty="0" err="1" smtClean="0"/>
              <a:t>Çağlarına</a:t>
            </a:r>
            <a:r>
              <a:rPr lang="en-US" sz="2800" dirty="0" smtClean="0"/>
              <a:t> </a:t>
            </a:r>
            <a:r>
              <a:rPr lang="en-US" sz="2800" dirty="0" err="1" smtClean="0"/>
              <a:t>ait</a:t>
            </a:r>
            <a:r>
              <a:rPr lang="en-US" sz="2800" dirty="0" smtClean="0"/>
              <a:t> </a:t>
            </a:r>
            <a:r>
              <a:rPr lang="en-US" sz="2800" dirty="0" err="1" smtClean="0"/>
              <a:t>ev</a:t>
            </a:r>
            <a:r>
              <a:rPr lang="en-US" sz="2800" dirty="0" smtClean="0"/>
              <a:t> </a:t>
            </a:r>
            <a:r>
              <a:rPr lang="en-US" sz="2800" dirty="0" err="1" smtClean="0"/>
              <a:t>modeli</a:t>
            </a:r>
            <a:endParaRPr lang="en-US" sz="2800" dirty="0"/>
          </a:p>
        </p:txBody>
      </p:sp>
      <p:pic>
        <p:nvPicPr>
          <p:cNvPr id="6" name="Picture 5" descr="mh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084" y="1916243"/>
            <a:ext cx="5113217" cy="4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Girit</a:t>
            </a:r>
            <a:r>
              <a:rPr lang="en-US" sz="2800" dirty="0" smtClean="0"/>
              <a:t> </a:t>
            </a:r>
            <a:r>
              <a:rPr lang="en-US" sz="2800" dirty="0" err="1" smtClean="0"/>
              <a:t>Adası</a:t>
            </a:r>
            <a:r>
              <a:rPr lang="en-US" sz="2800" dirty="0" smtClean="0"/>
              <a:t>, </a:t>
            </a:r>
            <a:r>
              <a:rPr lang="en-US" sz="2800" dirty="0" err="1" smtClean="0"/>
              <a:t>Gournia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Zakros</a:t>
            </a:r>
            <a:endParaRPr lang="en-US" sz="2800" dirty="0"/>
          </a:p>
        </p:txBody>
      </p:sp>
      <p:pic>
        <p:nvPicPr>
          <p:cNvPr id="4" name="Content Placeholder 3" descr="gournia028top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013" y="2407196"/>
            <a:ext cx="3675461" cy="2021363"/>
          </a:xfrm>
        </p:spPr>
      </p:pic>
      <p:pic>
        <p:nvPicPr>
          <p:cNvPr id="5" name="Picture 4" descr="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34" y="2407196"/>
            <a:ext cx="5124289" cy="30745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78774" y="1052827"/>
            <a:ext cx="2957493" cy="2607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15748" y="1052827"/>
            <a:ext cx="2122043" cy="2607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71916" y="1052827"/>
            <a:ext cx="2706858" cy="2122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30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Gournia</a:t>
            </a:r>
            <a:r>
              <a:rPr lang="en-US" sz="2400" dirty="0" smtClean="0"/>
              <a:t>, </a:t>
            </a:r>
            <a:r>
              <a:rPr lang="en-US" sz="2400" dirty="0" err="1" smtClean="0"/>
              <a:t>yerleşke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lanı</a:t>
            </a:r>
            <a:endParaRPr lang="en-US" sz="2400" dirty="0"/>
          </a:p>
        </p:txBody>
      </p:sp>
      <p:pic>
        <p:nvPicPr>
          <p:cNvPr id="4" name="Content Placeholder 3" descr="imgres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63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Gournia</a:t>
            </a:r>
            <a:r>
              <a:rPr lang="en-US" sz="2400" dirty="0" smtClean="0"/>
              <a:t>, </a:t>
            </a:r>
            <a:r>
              <a:rPr lang="en-US" sz="2400" dirty="0" err="1" smtClean="0"/>
              <a:t>rekonstrüksiyon</a:t>
            </a:r>
            <a:endParaRPr lang="en-US" sz="2400" dirty="0"/>
          </a:p>
        </p:txBody>
      </p:sp>
      <p:pic>
        <p:nvPicPr>
          <p:cNvPr id="4" name="Picture 3" descr="e3679c3c09a2b2314425d9e94f348a0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2481" r="2496" b="3972"/>
          <a:stretch/>
        </p:blipFill>
        <p:spPr>
          <a:xfrm>
            <a:off x="1420265" y="1417638"/>
            <a:ext cx="6616764" cy="50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1665</TotalTime>
  <Words>395</Words>
  <Application>Microsoft Macintosh PowerPoint</Application>
  <PresentationFormat>On-screen Show (4:3)</PresentationFormat>
  <Paragraphs>56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 Black </vt:lpstr>
      <vt:lpstr>14/15 EKİM 2021 HACETTEPE ÜNİVERSİTESİ 2021 GÜZ DÖNEMİ SEÇ 493 “ANADOLU’DA HELLENİSTİK DÖNEM MİMARLIĞI”  DERS 2A. BRONZ/TUNÇ ÇAĞI’NDA GİRİT MİMARİSİ VE SANATI M.Ö. 3000-1100</vt:lpstr>
      <vt:lpstr>Girit Adası, Knossos</vt:lpstr>
      <vt:lpstr>Girit Adası, Knossos, Phaistos, Malia</vt:lpstr>
      <vt:lpstr>Minos Ev Duvar Yapı Stili</vt:lpstr>
      <vt:lpstr>Minos Erken Tunç Çağı Ev Tipi</vt:lpstr>
      <vt:lpstr>Tunç Çağlarına ait ev modeli</vt:lpstr>
      <vt:lpstr>Girit Adası, Gournia ve Zakros</vt:lpstr>
      <vt:lpstr>Gournia, yerleşke planı</vt:lpstr>
      <vt:lpstr>Gournia, rekonstrüksiyon</vt:lpstr>
      <vt:lpstr>Gournia Saray Yapısı Kalıntıları</vt:lpstr>
      <vt:lpstr>PowerPoint Presentation</vt:lpstr>
      <vt:lpstr>Malia Ev Planı, giriş ve açık avlu, ana yaşam odası, pencere, ışık bacası, kadınların bölümü, Girit Adası, Malia </vt:lpstr>
      <vt:lpstr>Tylissos, ev modeli, Girit Adası Tylissos</vt:lpstr>
      <vt:lpstr>PowerPoint Presentation</vt:lpstr>
      <vt:lpstr>Girit Sarayları, Knossos, Phaistos, Malia</vt:lpstr>
      <vt:lpstr>Knossos Sarayı Merkez Avlu</vt:lpstr>
      <vt:lpstr>Phaistos Sarayı Merkez Avlu</vt:lpstr>
      <vt:lpstr>Knossos Sarayı</vt:lpstr>
      <vt:lpstr>Knossos Sarayı Plan, taht odası merkez avlu, </vt:lpstr>
      <vt:lpstr>Santorini Adası, Thera Patlaması canlandırması</vt:lpstr>
      <vt:lpstr>Knossos Sarayı, rekonstrüksiyon, merkez avlu, ışık bacaları, kraliyet odaları </vt:lpstr>
      <vt:lpstr>Knossos Sarayı, Saray Bölümünün rekonstrüksiyonu</vt:lpstr>
      <vt:lpstr>Knossos Sarayı Kraliyet Odaları, Çift Balta Holü, restorasyonu</vt:lpstr>
      <vt:lpstr>Knossos Sarayı, Kraliyet odalarına çıkan merdivenler</vt:lpstr>
      <vt:lpstr>Knossos Sarayı Plan, kuzey girişi ve portiko, that odası, batı portiko, koridor, propylaion, merdivenler, </vt:lpstr>
      <vt:lpstr>Knossos Sarayı Plan, merkez avlu, merdivenler, sütunlu hol, kraliyet odaları</vt:lpstr>
      <vt:lpstr>Knossos Sarayı, Güney Propylaion</vt:lpstr>
      <vt:lpstr>Knossos, güney propylaion rekonstrüksiyon</vt:lpstr>
      <vt:lpstr>Knossos Sarayı, güney propylaion, kap taşıyan erkek figürleri</vt:lpstr>
      <vt:lpstr>Knossos Sarayı, batı kanadında kil küplerin muhafaza edildiği depolar</vt:lpstr>
      <vt:lpstr>Knossos Sarayı, kuzey kanadı, tiyatro alanı, arınma mekanı, kuzey-batı portikosu, sütunlu salon</vt:lpstr>
      <vt:lpstr>Knossos Sarayı,  Tiyatro Alanı</vt:lpstr>
      <vt:lpstr>Knossos Sarayı kuzey girişi ve portikosu</vt:lpstr>
      <vt:lpstr>Knossos Sarayı, kuzey girişi ve kuzey kanadındaki sütunlu hol </vt:lpstr>
      <vt:lpstr>Knossos Sarayı, Merkez Avlu</vt:lpstr>
      <vt:lpstr>Knossos Taht Odası, arınma mekanıı</vt:lpstr>
      <vt:lpstr>Taht Odası Grifin Freskosu</vt:lpstr>
      <vt:lpstr>That Odası Arınma Mekanı</vt:lpstr>
      <vt:lpstr>Knossos Sarayı, Taht ve Kült Odaları, propylaion, merkez avlu, Kraliyet Odaları</vt:lpstr>
      <vt:lpstr>Knossos Sarayı Büyük Merdiven </vt:lpstr>
      <vt:lpstr>Knossos Büyük Merdiven</vt:lpstr>
      <vt:lpstr>Knossos Kraliyet Yaşam Alanları</vt:lpstr>
      <vt:lpstr>Knossos Kraliyet yaşam alanları; büyük merdivenler, ışık bacası Çift Balta Holü, Kraliçe’nin Megaronu</vt:lpstr>
      <vt:lpstr>Knossos Sarayı Çift Balta Holü ve Kraliçenin megaronu</vt:lpstr>
      <vt:lpstr>Knossos Sarayı Kraliçenin Megaronu</vt:lpstr>
      <vt:lpstr>Knossos Sarayı, Boğa Güreşçileri</vt:lpstr>
      <vt:lpstr>Knossos Sarayı, Mavili Kadınlar</vt:lpstr>
      <vt:lpstr>Minoslu Kadın</vt:lpstr>
      <vt:lpstr>Mavi Kuşlar</vt:lpstr>
      <vt:lpstr>Knossos Sarayı, Keklikler</vt:lpstr>
      <vt:lpstr>Zambak</vt:lpstr>
      <vt:lpstr>Yılanlı Tanrıça</vt:lpstr>
      <vt:lpstr>Knossos Sarayı, Rahip-Kral Freski,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Hacettepe Mimarlık</dc:title>
  <dc:creator>Sinan Sülüner</dc:creator>
  <cp:lastModifiedBy>Sinan Sülüner</cp:lastModifiedBy>
  <cp:revision>137</cp:revision>
  <dcterms:created xsi:type="dcterms:W3CDTF">2019-10-17T15:05:35Z</dcterms:created>
  <dcterms:modified xsi:type="dcterms:W3CDTF">2021-10-13T21:37:48Z</dcterms:modified>
</cp:coreProperties>
</file>